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0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75" r:id="rId14"/>
    <p:sldId id="276" r:id="rId15"/>
    <p:sldId id="277" r:id="rId16"/>
    <p:sldId id="278" r:id="rId17"/>
    <p:sldId id="279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A53A-3001-4268-85D4-6D69842E4B11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A6727-9DAC-4BAC-AB96-4835D1C6F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62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19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802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36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83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9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50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079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97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38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13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2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6172139-4D84-4B8F-8754-443E6C75F129}" type="datetime1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OPIM 5604 Predictive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074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B5DD-1B37-40A8-9CE6-B65265FE86F0}" type="datetime1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6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FB99-220B-4E9B-B41F-0B35196D7166}" type="datetime1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8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4ECD-89B1-43DC-BBE5-6032E6CEBCC0}" type="datetime1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B53B8E-EB82-4985-A123-542C40C961E5}" type="datetime1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OPIM 5604 Predictive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6876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E4F6B-3A79-4F00-8021-4694C80480A8}" type="datetime1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08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6075-6312-49C2-ADDB-FF47656491BF}" type="datetime1">
              <a:rPr lang="en-US" smtClean="0"/>
              <a:t>6/14/2018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961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3C47E-D44C-4533-867C-488BB0281DB8}" type="datetime1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0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746D-857A-4C8B-897D-A3BBC43036E5}" type="datetime1">
              <a:rPr lang="en-US" smtClean="0"/>
              <a:t>6/14/2018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5CC1463-3EDD-4A1F-B583-ABE5AB6C87DC}" type="datetime1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3793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D2E0315-F2CA-436B-8798-71DBF3C8241E}" type="datetime1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OPIM 5604 Predictive Modelling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50A8F15-CF31-4170-A1E9-0ECCCDA116BF}" type="datetime1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OPIM 5604 Predictive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B30F3D3-962B-4AB0-8FFD-5EC5CCF0C2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721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4.png"/><Relationship Id="rId18" Type="http://schemas.microsoft.com/office/2007/relationships/hdphoto" Target="../media/hdphoto7.wdp"/><Relationship Id="rId26" Type="http://schemas.microsoft.com/office/2007/relationships/hdphoto" Target="../media/hdphoto11.wdp"/><Relationship Id="rId3" Type="http://schemas.openxmlformats.org/officeDocument/2006/relationships/image" Target="../media/image26.sv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microsoft.com/office/2007/relationships/hdphoto" Target="../media/hdphoto4.wdp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image" Target="../media/image2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43.png"/><Relationship Id="rId24" Type="http://schemas.microsoft.com/office/2007/relationships/hdphoto" Target="../media/hdphoto10.wdp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microsoft.com/office/2007/relationships/hdphoto" Target="../media/hdphoto12.wdp"/><Relationship Id="rId10" Type="http://schemas.microsoft.com/office/2007/relationships/hdphoto" Target="../media/hdphoto3.wdp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thec03u5/fifa-18-demo-player-dataset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35000" algn="ctr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ts val="10000"/>
              <a:buFont typeface="Impact"/>
              <a:buNone/>
            </a:pPr>
            <a:endParaRPr sz="10000" b="0" i="0" u="none" strike="noStrike" cap="none">
              <a:solidFill>
                <a:schemeClr val="dk2"/>
              </a:solidFill>
              <a:latin typeface="Cabin"/>
              <a:sym typeface="Impact"/>
            </a:endParaRPr>
          </a:p>
        </p:txBody>
      </p:sp>
      <p:pic>
        <p:nvPicPr>
          <p:cNvPr id="100" name="Shape 100" descr="Image result for football the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523" y="136525"/>
            <a:ext cx="10277856" cy="6357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602210" y="940904"/>
            <a:ext cx="9264573" cy="50167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FIFA 2018 Team Player Analysis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4000" b="1" i="0" u="none" strike="noStrike" cap="none" dirty="0">
              <a:solidFill>
                <a:schemeClr val="lt1"/>
              </a:solidFill>
              <a:latin typeface="Cabin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Team 8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4000" b="1" i="0" u="none" strike="noStrike" cap="none" dirty="0">
              <a:solidFill>
                <a:schemeClr val="lt1"/>
              </a:solidFill>
              <a:latin typeface="Cabin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4000" b="1" i="0" u="none" strike="noStrike" cap="none" dirty="0">
              <a:solidFill>
                <a:schemeClr val="lt1"/>
              </a:solidFill>
              <a:latin typeface="Cabin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Kritika Sinha						Krishna Desai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Varun </a:t>
            </a:r>
            <a:r>
              <a:rPr lang="en-US" sz="4000" b="1" dirty="0" err="1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Bagga</a:t>
            </a:r>
            <a:r>
              <a:rPr lang="en-US" sz="4000" b="1" dirty="0">
                <a:solidFill>
                  <a:schemeClr val="lt1"/>
                </a:solidFill>
                <a:latin typeface="Cabin"/>
                <a:ea typeface="Calibri"/>
                <a:cs typeface="Calibri"/>
                <a:sym typeface="Calibri"/>
              </a:rPr>
              <a:t>						Aditi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4180332" y="6493565"/>
            <a:ext cx="4114800" cy="2684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895E04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95E04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-US" sz="1200">
              <a:solidFill>
                <a:srgbClr val="895E04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08781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 Preprocessing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248" name="Shape 248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Shape 249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Shape 250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10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3695701" y="955283"/>
            <a:ext cx="4114800" cy="3001050"/>
            <a:chOff x="0" y="40883"/>
            <a:chExt cx="4114800" cy="3001050"/>
          </a:xfrm>
        </p:grpSpPr>
        <p:sp>
          <p:nvSpPr>
            <p:cNvPr id="255" name="Shape 255"/>
            <p:cNvSpPr/>
            <p:nvPr/>
          </p:nvSpPr>
          <p:spPr>
            <a:xfrm>
              <a:off x="0" y="40883"/>
              <a:ext cx="4114800" cy="1406924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68680" y="109563"/>
              <a:ext cx="3977440" cy="12695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bin"/>
                  <a:sym typeface="Arial"/>
                </a:rPr>
                <a:t>OUTLIER DETECTION &amp; TREATMENT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bin"/>
                  <a:sym typeface="Arial"/>
                </a:rPr>
                <a:t>Player </a:t>
              </a:r>
              <a:r>
                <a:rPr lang="en-US" sz="18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Value , Player Age and Player Salary were treated for outliers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1635009"/>
              <a:ext cx="4114800" cy="1406924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68680" y="1703689"/>
              <a:ext cx="3977440" cy="12695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bin"/>
                  <a:sym typeface="Arial"/>
                </a:rPr>
                <a:t>MISSING DATA TREATMENT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bin"/>
                  <a:sym typeface="Arial"/>
                </a:rPr>
                <a:t>Player position attributes were treated for missing values</a:t>
              </a:r>
            </a:p>
          </p:txBody>
        </p:sp>
      </p:grpSp>
      <p:grpSp>
        <p:nvGrpSpPr>
          <p:cNvPr id="259" name="Shape 259"/>
          <p:cNvGrpSpPr/>
          <p:nvPr/>
        </p:nvGrpSpPr>
        <p:grpSpPr>
          <a:xfrm>
            <a:off x="1691020" y="3834167"/>
            <a:ext cx="8724900" cy="2946679"/>
            <a:chOff x="0" y="0"/>
            <a:chExt cx="8724900" cy="2946679"/>
          </a:xfrm>
        </p:grpSpPr>
        <p:sp>
          <p:nvSpPr>
            <p:cNvPr id="260" name="Shape 260"/>
            <p:cNvSpPr/>
            <p:nvPr/>
          </p:nvSpPr>
          <p:spPr>
            <a:xfrm>
              <a:off x="654367" y="0"/>
              <a:ext cx="7416165" cy="294667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1D2D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0" y="891393"/>
              <a:ext cx="2617470" cy="11786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5B5F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62" name="Shape 262"/>
            <p:cNvSpPr txBox="1"/>
            <p:nvPr/>
          </p:nvSpPr>
          <p:spPr>
            <a:xfrm>
              <a:off x="270170" y="948931"/>
              <a:ext cx="2021863" cy="1063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Dependent Variable: P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Player Value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(in 1000)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3053715" y="824339"/>
              <a:ext cx="2617470" cy="1298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5B5F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3117078" y="887702"/>
              <a:ext cx="2490744" cy="1171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Variable Transformation using condition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6107430" y="884003"/>
              <a:ext cx="2617470" cy="11786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5B5F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6164968" y="941541"/>
              <a:ext cx="2502394" cy="1063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6200" tIns="76200" rIns="76200" bIns="7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Transformed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Variable</a:t>
              </a:r>
            </a:p>
          </p:txBody>
        </p:sp>
      </p:grpSp>
      <p:pic>
        <p:nvPicPr>
          <p:cNvPr id="267" name="Shape 2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6567" y="4611210"/>
            <a:ext cx="762000" cy="1447800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4450" y="4944158"/>
            <a:ext cx="1943100" cy="676275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85491" y="4652941"/>
            <a:ext cx="857250" cy="1438275"/>
          </a:xfrm>
          <a:prstGeom prst="rect">
            <a:avLst/>
          </a:prstGeom>
          <a:noFill/>
          <a:ln w="9525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0" name="Shape 270"/>
          <p:cNvSpPr/>
          <p:nvPr/>
        </p:nvSpPr>
        <p:spPr>
          <a:xfrm>
            <a:off x="3718870" y="4231850"/>
            <a:ext cx="3910655" cy="345796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VARIABLE TRANSFORMATION</a:t>
            </a:r>
          </a:p>
        </p:txBody>
      </p:sp>
      <p:sp>
        <p:nvSpPr>
          <p:cNvPr id="271" name="Shape 271"/>
          <p:cNvSpPr/>
          <p:nvPr/>
        </p:nvSpPr>
        <p:spPr>
          <a:xfrm>
            <a:off x="5543550" y="2343150"/>
            <a:ext cx="190500" cy="20002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543550" y="3988645"/>
            <a:ext cx="190500" cy="20002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663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Variable Selection for Model</a:t>
            </a:r>
          </a:p>
        </p:txBody>
      </p:sp>
      <p:grpSp>
        <p:nvGrpSpPr>
          <p:cNvPr id="278" name="Shape 278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279" name="Shape 279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Shape 280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Shape 281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11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6224C-A3A1-4FBF-B47F-DF4CFD66C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384" y="1540510"/>
            <a:ext cx="4114800" cy="1228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FF0B61-7FE2-4C73-AC86-0205DD67C283}"/>
              </a:ext>
            </a:extLst>
          </p:cNvPr>
          <p:cNvSpPr txBox="1"/>
          <p:nvPr/>
        </p:nvSpPr>
        <p:spPr>
          <a:xfrm>
            <a:off x="1084384" y="103885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bin"/>
              </a:rPr>
              <a:t>Multivariate Analysis on Correlations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A060477-DF3D-45DF-8C6E-2791C8C24FC6}"/>
              </a:ext>
            </a:extLst>
          </p:cNvPr>
          <p:cNvSpPr/>
          <p:nvPr/>
        </p:nvSpPr>
        <p:spPr>
          <a:xfrm>
            <a:off x="5249984" y="2000981"/>
            <a:ext cx="896816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b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6AC25-FB5D-41C2-B3F4-742BF4568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1454781"/>
            <a:ext cx="3667125" cy="14001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6955E7-7807-42D1-AE48-D107AF458B0E}"/>
              </a:ext>
            </a:extLst>
          </p:cNvPr>
          <p:cNvSpPr/>
          <p:nvPr/>
        </p:nvSpPr>
        <p:spPr>
          <a:xfrm>
            <a:off x="9915525" y="2000979"/>
            <a:ext cx="896816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b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73081-CE96-4ABC-9A56-7B1E3CC1C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141" y="978529"/>
            <a:ext cx="847725" cy="2352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E8E4E5-1879-4B45-AB32-3FBAB2E77966}"/>
              </a:ext>
            </a:extLst>
          </p:cNvPr>
          <p:cNvSpPr txBox="1"/>
          <p:nvPr/>
        </p:nvSpPr>
        <p:spPr>
          <a:xfrm>
            <a:off x="1037882" y="3178996"/>
            <a:ext cx="105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latin typeface="Cabin"/>
              </a:rPr>
              <a:t>Other independent variables chosen for the predictive model are: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5C3FB-2481-46C3-8EF5-D664538E8654}"/>
              </a:ext>
            </a:extLst>
          </p:cNvPr>
          <p:cNvSpPr txBox="1"/>
          <p:nvPr/>
        </p:nvSpPr>
        <p:spPr>
          <a:xfrm>
            <a:off x="1722512" y="3754692"/>
            <a:ext cx="225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Acceleration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Aggression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Agility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Balance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Ball Control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Composure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Crossing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Curve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Dribbling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9C11C-BB33-4505-B92B-DAD2143035DD}"/>
              </a:ext>
            </a:extLst>
          </p:cNvPr>
          <p:cNvSpPr txBox="1"/>
          <p:nvPr/>
        </p:nvSpPr>
        <p:spPr>
          <a:xfrm>
            <a:off x="4603849" y="3756622"/>
            <a:ext cx="2250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Finishing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Free Kick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Heading Accuracy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Interceptions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Jumping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Long Passing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Long Shots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Marking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Penalties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Positioning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B1A69-A675-45CA-93E9-33DA45EAC91A}"/>
              </a:ext>
            </a:extLst>
          </p:cNvPr>
          <p:cNvSpPr txBox="1"/>
          <p:nvPr/>
        </p:nvSpPr>
        <p:spPr>
          <a:xfrm>
            <a:off x="7485186" y="3713020"/>
            <a:ext cx="22508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Short Passing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Shot Power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Sliding Tackle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Sprint Speed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Stamina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Standing Tackle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Strength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bin"/>
              </a:rPr>
              <a:t>Volleys</a:t>
            </a:r>
          </a:p>
        </p:txBody>
      </p:sp>
    </p:spTree>
    <p:extLst>
      <p:ext uri="{BB962C8B-B14F-4D97-AF65-F5344CB8AC3E}">
        <p14:creationId xmlns:p14="http://schemas.microsoft.com/office/powerpoint/2010/main" val="9144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Best Model Predictions for Every Football Field Position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291" name="Shape 291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1192696" y="1126435"/>
            <a:ext cx="478154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Value Prediction for Goal Keeper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4451" y="1597747"/>
            <a:ext cx="4781549" cy="17020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7" name="Shape 297"/>
          <p:cNvSpPr txBox="1"/>
          <p:nvPr/>
        </p:nvSpPr>
        <p:spPr>
          <a:xfrm>
            <a:off x="6470168" y="1126435"/>
            <a:ext cx="513459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Value Prediction for Striker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0167" y="1604168"/>
            <a:ext cx="4595398" cy="1695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9" name="Shape 299"/>
          <p:cNvSpPr txBox="1"/>
          <p:nvPr/>
        </p:nvSpPr>
        <p:spPr>
          <a:xfrm>
            <a:off x="1192696" y="3643173"/>
            <a:ext cx="478154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Value Prediction for Central Midfielder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4451" y="4114485"/>
            <a:ext cx="4781549" cy="170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4449" y="4123019"/>
            <a:ext cx="4781549" cy="16935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2" name="Shape 302"/>
          <p:cNvSpPr txBox="1"/>
          <p:nvPr/>
        </p:nvSpPr>
        <p:spPr>
          <a:xfrm>
            <a:off x="6470168" y="3645286"/>
            <a:ext cx="513459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Value Prediction for Centre - Back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0167" y="4123019"/>
            <a:ext cx="4595398" cy="16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OPIM 5604 Predictive Modelling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12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314448" y="2191246"/>
            <a:ext cx="4781550" cy="26819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6470167" y="2671104"/>
            <a:ext cx="4595398" cy="320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1285770" y="5196237"/>
            <a:ext cx="4810227" cy="33909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67475" y="4149744"/>
            <a:ext cx="4598087" cy="16570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0" name="Shape 310"/>
          <p:cNvSpPr/>
          <p:nvPr/>
        </p:nvSpPr>
        <p:spPr>
          <a:xfrm>
            <a:off x="6470164" y="4668300"/>
            <a:ext cx="4595398" cy="33909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72649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77FE6F-00BE-4A43-908E-D12AA26A9E72}"/>
              </a:ext>
            </a:extLst>
          </p:cNvPr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bin"/>
              </a:rPr>
              <a:t>The Ultimate Dream Team!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9E2250-141E-4A63-A3CA-4897C39EBD11}"/>
              </a:ext>
            </a:extLst>
          </p:cNvPr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2" name="Graphic 11" descr="Soccer">
              <a:extLst>
                <a:ext uri="{FF2B5EF4-FFF2-40B4-BE49-F238E27FC236}">
                  <a16:creationId xmlns:a16="http://schemas.microsoft.com/office/drawing/2014/main" id="{F31E229C-C484-43D6-8A60-D79ED58CB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</p:spPr>
        </p:pic>
        <p:pic>
          <p:nvPicPr>
            <p:cNvPr id="13" name="Graphic 12" descr="Soccer">
              <a:extLst>
                <a:ext uri="{FF2B5EF4-FFF2-40B4-BE49-F238E27FC236}">
                  <a16:creationId xmlns:a16="http://schemas.microsoft.com/office/drawing/2014/main" id="{02485406-6585-4FD6-A83F-D7B73B2D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</p:spPr>
        </p:pic>
        <p:pic>
          <p:nvPicPr>
            <p:cNvPr id="14" name="Graphic 13" descr="Soccer">
              <a:extLst>
                <a:ext uri="{FF2B5EF4-FFF2-40B4-BE49-F238E27FC236}">
                  <a16:creationId xmlns:a16="http://schemas.microsoft.com/office/drawing/2014/main" id="{2F82CC80-122A-413D-A508-F053D2AD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6427609-D169-40F3-9C66-2FC34B67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9" y="5900101"/>
            <a:ext cx="880745" cy="8807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94" y="793880"/>
            <a:ext cx="9216686" cy="5357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56434" y="1554057"/>
            <a:ext cx="64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LB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92" y="1230867"/>
            <a:ext cx="533753" cy="5577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84" y="2410782"/>
            <a:ext cx="534163" cy="5341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37" y="3651899"/>
            <a:ext cx="564512" cy="564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58" y="5083806"/>
            <a:ext cx="519569" cy="5195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25" y="3127690"/>
            <a:ext cx="596076" cy="59607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178342" y="2720376"/>
            <a:ext cx="7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CB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10525" y="3999633"/>
            <a:ext cx="7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CB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67142" y="5295810"/>
            <a:ext cx="7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RB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4401" y="2749447"/>
            <a:ext cx="66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GK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17" y="1219247"/>
            <a:ext cx="596076" cy="59607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96" y="1799190"/>
            <a:ext cx="596076" cy="5960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34" y="4220128"/>
            <a:ext cx="596076" cy="59607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84" y="3031508"/>
            <a:ext cx="596076" cy="59607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73" y="4894483"/>
            <a:ext cx="596076" cy="5960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55" y="2988269"/>
            <a:ext cx="596076" cy="59607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753227" y="1582742"/>
            <a:ext cx="75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LW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97309" y="3361612"/>
            <a:ext cx="65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CM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4424" y="2055278"/>
            <a:ext cx="66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LM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41547" y="4449641"/>
            <a:ext cx="7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RM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84643" y="5182979"/>
            <a:ext cx="76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RW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11699" y="3243417"/>
            <a:ext cx="75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  <a:lumOff val="90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ST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06" y="2988269"/>
            <a:ext cx="850980" cy="8053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955" y="1025473"/>
            <a:ext cx="763184" cy="7631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71" y="2275079"/>
            <a:ext cx="789680" cy="71768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79" y="3450448"/>
            <a:ext cx="843010" cy="8430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54" y="4809438"/>
            <a:ext cx="763185" cy="76616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2" r="11868" b="21112"/>
          <a:stretch/>
        </p:blipFill>
        <p:spPr>
          <a:xfrm>
            <a:off x="5494419" y="1639005"/>
            <a:ext cx="730218" cy="79665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12" y="2916516"/>
            <a:ext cx="789724" cy="7897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94" y="4071069"/>
            <a:ext cx="732480" cy="7324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36" y="1125015"/>
            <a:ext cx="701773" cy="70177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140" y="2751993"/>
            <a:ext cx="917705" cy="83680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51" y="4777615"/>
            <a:ext cx="871133" cy="74706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502983" y="3584345"/>
            <a:ext cx="121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RONALDO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54809" y="3780968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NEUER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708742" y="1810451"/>
            <a:ext cx="121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MARCELO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79187" y="4323357"/>
            <a:ext cx="1054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CHIELLINI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99453" y="2999160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RAMOS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99538" y="5603375"/>
            <a:ext cx="126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CARVAJAL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82857" y="2417161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ERIKSEN</a:t>
            </a:r>
            <a:endParaRPr lang="en-US" sz="1400" b="1" dirty="0">
              <a:solidFill>
                <a:schemeClr val="bg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933485" y="3740581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KROOS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62493" y="4826260"/>
            <a:ext cx="1390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DE BRUYNE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208917" y="1810452"/>
            <a:ext cx="1088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NEYMAR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213811" y="5561222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MESSI</a:t>
            </a:r>
          </a:p>
        </p:txBody>
      </p:sp>
    </p:spTree>
    <p:extLst>
      <p:ext uri="{BB962C8B-B14F-4D97-AF65-F5344CB8AC3E}">
        <p14:creationId xmlns:p14="http://schemas.microsoft.com/office/powerpoint/2010/main" val="1271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77FE6F-00BE-4A43-908E-D12AA26A9E72}"/>
              </a:ext>
            </a:extLst>
          </p:cNvPr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Dream Squad worth ??? (in Million Euros)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9E2250-141E-4A63-A3CA-4897C39EBD11}"/>
              </a:ext>
            </a:extLst>
          </p:cNvPr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2" name="Graphic 11" descr="Soccer">
              <a:extLst>
                <a:ext uri="{FF2B5EF4-FFF2-40B4-BE49-F238E27FC236}">
                  <a16:creationId xmlns:a16="http://schemas.microsoft.com/office/drawing/2014/main" id="{F31E229C-C484-43D6-8A60-D79ED58CB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</p:spPr>
        </p:pic>
        <p:pic>
          <p:nvPicPr>
            <p:cNvPr id="13" name="Graphic 12" descr="Soccer">
              <a:extLst>
                <a:ext uri="{FF2B5EF4-FFF2-40B4-BE49-F238E27FC236}">
                  <a16:creationId xmlns:a16="http://schemas.microsoft.com/office/drawing/2014/main" id="{02485406-6585-4FD6-A83F-D7B73B2D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</p:spPr>
        </p:pic>
        <p:pic>
          <p:nvPicPr>
            <p:cNvPr id="14" name="Graphic 13" descr="Soccer">
              <a:extLst>
                <a:ext uri="{FF2B5EF4-FFF2-40B4-BE49-F238E27FC236}">
                  <a16:creationId xmlns:a16="http://schemas.microsoft.com/office/drawing/2014/main" id="{2F82CC80-122A-413D-A508-F053D2AD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6427609-D169-40F3-9C66-2FC34B67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9" y="5900101"/>
            <a:ext cx="880745" cy="8807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94" y="793880"/>
            <a:ext cx="9216686" cy="5357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51" y="4777615"/>
            <a:ext cx="871133" cy="747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55" y="3034082"/>
            <a:ext cx="917705" cy="836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06" y="2988269"/>
            <a:ext cx="850980" cy="805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22" r="11868" b="21112"/>
          <a:stretch/>
        </p:blipFill>
        <p:spPr>
          <a:xfrm>
            <a:off x="5494419" y="1639005"/>
            <a:ext cx="730218" cy="796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03" y="4967340"/>
            <a:ext cx="763185" cy="76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03" y="3678068"/>
            <a:ext cx="843010" cy="843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71" y="2509673"/>
            <a:ext cx="789680" cy="7176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04" y="1092672"/>
            <a:ext cx="763184" cy="7631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11" y="1220039"/>
            <a:ext cx="701773" cy="7017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93" y="4328126"/>
            <a:ext cx="732480" cy="7324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91" y="2966668"/>
            <a:ext cx="789724" cy="789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47444" y="3854217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RONALDO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54809" y="3780968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NEUER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1887" y="1855856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MARCELO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19103" y="4491660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CHIELLINI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7160" y="3207642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RAMOS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0914" y="5715111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CARVAJAL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82857" y="2417161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ERIKSEN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3485" y="3740581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KROOS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4108" y="5060606"/>
            <a:ext cx="920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DE</a:t>
            </a:r>
            <a:r>
              <a:rPr lang="en-US" sz="1400" b="1" dirty="0">
                <a:solidFill>
                  <a:schemeClr val="bg1"/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BRUYNE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04519" y="1921812"/>
            <a:ext cx="858016" cy="30777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NEYMAR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3811" y="5561222"/>
            <a:ext cx="85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PT Sans Narrow" charset="-52"/>
                <a:ea typeface="PT Sans Narrow" charset="-52"/>
                <a:cs typeface="PT Sans Narrow" charset="-52"/>
              </a:rPr>
              <a:t>MESSI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6430" y="1821227"/>
            <a:ext cx="9828885" cy="30162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9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€ </a:t>
            </a:r>
            <a:r>
              <a:rPr lang="en-US" sz="19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771.5M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3110" y="5136263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accent1"/>
                </a:solidFill>
              </a:rPr>
              <a:t>58,714,516,864 INR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28858" y="5423225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accent1"/>
                </a:solidFill>
              </a:rPr>
              <a:t>6,015,434,262 Yuan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59150" y="573598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accent1"/>
                </a:solidFill>
              </a:rPr>
              <a:t>909,475,060 USD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22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/>
      <p:bldP spid="21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77FE6F-00BE-4A43-908E-D12AA26A9E72}"/>
              </a:ext>
            </a:extLst>
          </p:cNvPr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bin"/>
              </a:rPr>
              <a:t>Top 5 Valuable Goal Keepers : Existing  Vs Predicted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9E2250-141E-4A63-A3CA-4897C39EBD11}"/>
              </a:ext>
            </a:extLst>
          </p:cNvPr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2" name="Graphic 11" descr="Soccer">
              <a:extLst>
                <a:ext uri="{FF2B5EF4-FFF2-40B4-BE49-F238E27FC236}">
                  <a16:creationId xmlns:a16="http://schemas.microsoft.com/office/drawing/2014/main" id="{F31E229C-C484-43D6-8A60-D79ED58CB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</p:spPr>
        </p:pic>
        <p:pic>
          <p:nvPicPr>
            <p:cNvPr id="13" name="Graphic 12" descr="Soccer">
              <a:extLst>
                <a:ext uri="{FF2B5EF4-FFF2-40B4-BE49-F238E27FC236}">
                  <a16:creationId xmlns:a16="http://schemas.microsoft.com/office/drawing/2014/main" id="{02485406-6585-4FD6-A83F-D7B73B2D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</p:spPr>
        </p:pic>
        <p:pic>
          <p:nvPicPr>
            <p:cNvPr id="14" name="Graphic 13" descr="Soccer">
              <a:extLst>
                <a:ext uri="{FF2B5EF4-FFF2-40B4-BE49-F238E27FC236}">
                  <a16:creationId xmlns:a16="http://schemas.microsoft.com/office/drawing/2014/main" id="{2F82CC80-122A-413D-A508-F053D2AD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6427609-D169-40F3-9C66-2FC34B67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9" y="5900101"/>
            <a:ext cx="880745" cy="880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9"/>
          <a:stretch/>
        </p:blipFill>
        <p:spPr>
          <a:xfrm>
            <a:off x="2030108" y="2979762"/>
            <a:ext cx="1075810" cy="950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89" y="1877468"/>
            <a:ext cx="911667" cy="915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58" y="839668"/>
            <a:ext cx="936339" cy="93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3" y="4105061"/>
            <a:ext cx="893647" cy="893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2" y="5134683"/>
            <a:ext cx="861423" cy="8614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23" y="839667"/>
            <a:ext cx="936339" cy="93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9"/>
          <a:stretch/>
        </p:blipFill>
        <p:spPr>
          <a:xfrm>
            <a:off x="6913741" y="2979762"/>
            <a:ext cx="1075810" cy="950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22" y="1877468"/>
            <a:ext cx="911667" cy="9152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22" y="4105061"/>
            <a:ext cx="861423" cy="8614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00" y="5076397"/>
            <a:ext cx="919709" cy="9197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917" y="1240567"/>
            <a:ext cx="223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M. </a:t>
            </a:r>
            <a:r>
              <a:rPr lang="en-US" dirty="0" err="1">
                <a:latin typeface="Cabin"/>
              </a:rPr>
              <a:t>Neuer</a:t>
            </a:r>
            <a:r>
              <a:rPr lang="en-US" dirty="0">
                <a:latin typeface="Cabin"/>
              </a:rPr>
              <a:t> (#1)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00255" y="3306881"/>
            <a:ext cx="173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T. Courtois (#3)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917" y="2192823"/>
            <a:ext cx="154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De </a:t>
            </a:r>
            <a:r>
              <a:rPr lang="en-US" dirty="0" err="1">
                <a:latin typeface="Cabin"/>
              </a:rPr>
              <a:t>Gea</a:t>
            </a:r>
            <a:r>
              <a:rPr lang="en-US" dirty="0">
                <a:latin typeface="Cabin"/>
              </a:rPr>
              <a:t> (#2)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1779" y="1248480"/>
            <a:ext cx="152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M. </a:t>
            </a:r>
            <a:r>
              <a:rPr lang="en-US" dirty="0" err="1">
                <a:latin typeface="Cabin"/>
              </a:rPr>
              <a:t>Neuer</a:t>
            </a:r>
            <a:r>
              <a:rPr lang="en-US" dirty="0">
                <a:latin typeface="Cabin"/>
              </a:rPr>
              <a:t> (#1)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70140" y="4420939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bin"/>
              </a:rPr>
              <a:t>G. Buffon (#4)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7503" y="5530769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bin"/>
              </a:rPr>
              <a:t>J. </a:t>
            </a:r>
            <a:r>
              <a:rPr lang="en-US" dirty="0" err="1">
                <a:latin typeface="Cabin"/>
              </a:rPr>
              <a:t>Oblak</a:t>
            </a:r>
            <a:r>
              <a:rPr lang="en-US" dirty="0">
                <a:latin typeface="Cabin"/>
              </a:rPr>
              <a:t> (#5)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75537" y="4367218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bin"/>
              </a:rPr>
              <a:t>J. </a:t>
            </a:r>
            <a:r>
              <a:rPr lang="en-US" dirty="0" err="1">
                <a:latin typeface="Cabin"/>
              </a:rPr>
              <a:t>Oblak</a:t>
            </a:r>
            <a:r>
              <a:rPr lang="en-US" dirty="0">
                <a:latin typeface="Cabin"/>
              </a:rPr>
              <a:t> (#5)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3561" y="3270283"/>
            <a:ext cx="174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T. Courtois (#3)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17440" y="2192823"/>
            <a:ext cx="151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De </a:t>
            </a:r>
            <a:r>
              <a:rPr lang="en-US" dirty="0" err="1">
                <a:latin typeface="Cabin"/>
              </a:rPr>
              <a:t>Gea</a:t>
            </a:r>
            <a:r>
              <a:rPr lang="en-US" dirty="0">
                <a:latin typeface="Cabin"/>
              </a:rPr>
              <a:t> (#2)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87623" y="5491897"/>
            <a:ext cx="166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B. Leno (#10)</a:t>
            </a:r>
          </a:p>
        </p:txBody>
      </p:sp>
    </p:spTree>
    <p:extLst>
      <p:ext uri="{BB962C8B-B14F-4D97-AF65-F5344CB8AC3E}">
        <p14:creationId xmlns:p14="http://schemas.microsoft.com/office/powerpoint/2010/main" val="46097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77FE6F-00BE-4A43-908E-D12AA26A9E72}"/>
              </a:ext>
            </a:extLst>
          </p:cNvPr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abin"/>
              </a:rPr>
              <a:t>Top 5 Valuable Goal Keepers : Existing  Vs Predicted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9E2250-141E-4A63-A3CA-4897C39EBD11}"/>
              </a:ext>
            </a:extLst>
          </p:cNvPr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2" name="Graphic 11" descr="Soccer">
              <a:extLst>
                <a:ext uri="{FF2B5EF4-FFF2-40B4-BE49-F238E27FC236}">
                  <a16:creationId xmlns:a16="http://schemas.microsoft.com/office/drawing/2014/main" id="{F31E229C-C484-43D6-8A60-D79ED58CB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</p:spPr>
        </p:pic>
        <p:pic>
          <p:nvPicPr>
            <p:cNvPr id="13" name="Graphic 12" descr="Soccer">
              <a:extLst>
                <a:ext uri="{FF2B5EF4-FFF2-40B4-BE49-F238E27FC236}">
                  <a16:creationId xmlns:a16="http://schemas.microsoft.com/office/drawing/2014/main" id="{02485406-6585-4FD6-A83F-D7B73B2D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</p:spPr>
        </p:pic>
        <p:pic>
          <p:nvPicPr>
            <p:cNvPr id="14" name="Graphic 13" descr="Soccer">
              <a:extLst>
                <a:ext uri="{FF2B5EF4-FFF2-40B4-BE49-F238E27FC236}">
                  <a16:creationId xmlns:a16="http://schemas.microsoft.com/office/drawing/2014/main" id="{2F82CC80-122A-413D-A508-F053D2AD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6427609-D169-40F3-9C66-2FC34B67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9" y="5900101"/>
            <a:ext cx="880745" cy="880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9"/>
          <a:stretch/>
        </p:blipFill>
        <p:spPr>
          <a:xfrm>
            <a:off x="2030108" y="2979762"/>
            <a:ext cx="1075810" cy="950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89" y="1877468"/>
            <a:ext cx="911667" cy="915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58" y="839668"/>
            <a:ext cx="936339" cy="93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03" y="4138312"/>
            <a:ext cx="893647" cy="893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2" y="5134683"/>
            <a:ext cx="861423" cy="8614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23" y="839667"/>
            <a:ext cx="936339" cy="93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9"/>
          <a:stretch/>
        </p:blipFill>
        <p:spPr>
          <a:xfrm>
            <a:off x="6913741" y="2979762"/>
            <a:ext cx="1075810" cy="950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22" y="1877468"/>
            <a:ext cx="911667" cy="9152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22" y="4105061"/>
            <a:ext cx="861423" cy="8614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00" y="5076397"/>
            <a:ext cx="919709" cy="9197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917" y="1240567"/>
            <a:ext cx="223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M. </a:t>
            </a:r>
            <a:r>
              <a:rPr lang="en-US" dirty="0" err="1">
                <a:latin typeface="Cabin"/>
              </a:rPr>
              <a:t>Neuer</a:t>
            </a:r>
            <a:r>
              <a:rPr lang="en-US" dirty="0">
                <a:latin typeface="Cabin"/>
              </a:rPr>
              <a:t> (#1)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00255" y="3306881"/>
            <a:ext cx="173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T. Courtois (#3)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917" y="2192823"/>
            <a:ext cx="154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De </a:t>
            </a:r>
            <a:r>
              <a:rPr lang="en-US" dirty="0" err="1">
                <a:latin typeface="Cabin"/>
              </a:rPr>
              <a:t>Gea</a:t>
            </a:r>
            <a:r>
              <a:rPr lang="en-US" dirty="0">
                <a:latin typeface="Cabin"/>
              </a:rPr>
              <a:t> (#2)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1779" y="1248480"/>
            <a:ext cx="152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M. </a:t>
            </a:r>
            <a:r>
              <a:rPr lang="en-US" dirty="0" err="1">
                <a:latin typeface="Cabin"/>
              </a:rPr>
              <a:t>Neuer</a:t>
            </a:r>
            <a:r>
              <a:rPr lang="en-US" dirty="0">
                <a:latin typeface="Cabin"/>
              </a:rPr>
              <a:t> (#1)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70140" y="4454190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bin"/>
              </a:rPr>
              <a:t>G. Buffon (#4)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7503" y="5530769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bin"/>
              </a:rPr>
              <a:t>J. </a:t>
            </a:r>
            <a:r>
              <a:rPr lang="en-US" dirty="0" err="1">
                <a:latin typeface="Cabin"/>
              </a:rPr>
              <a:t>Oblak</a:t>
            </a:r>
            <a:r>
              <a:rPr lang="en-US" dirty="0">
                <a:latin typeface="Cabin"/>
              </a:rPr>
              <a:t> (#5)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75537" y="4367218"/>
            <a:ext cx="136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bin"/>
              </a:rPr>
              <a:t>J. </a:t>
            </a:r>
            <a:r>
              <a:rPr lang="en-US" dirty="0" err="1">
                <a:latin typeface="Cabin"/>
              </a:rPr>
              <a:t>Oblak</a:t>
            </a:r>
            <a:r>
              <a:rPr lang="en-US" dirty="0">
                <a:latin typeface="Cabin"/>
              </a:rPr>
              <a:t> (#5)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33561" y="3270283"/>
            <a:ext cx="174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T. Courtois (#3)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17440" y="2192823"/>
            <a:ext cx="151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De </a:t>
            </a:r>
            <a:r>
              <a:rPr lang="en-US" dirty="0" err="1">
                <a:latin typeface="Cabin"/>
              </a:rPr>
              <a:t>Gea</a:t>
            </a:r>
            <a:r>
              <a:rPr lang="en-US" dirty="0">
                <a:latin typeface="Cabin"/>
              </a:rPr>
              <a:t> (#2)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87623" y="5525148"/>
            <a:ext cx="166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bin"/>
              </a:rPr>
              <a:t>B. Leno (#10)</a:t>
            </a:r>
          </a:p>
        </p:txBody>
      </p:sp>
      <p:sp>
        <p:nvSpPr>
          <p:cNvPr id="9" name="Frame 8"/>
          <p:cNvSpPr/>
          <p:nvPr/>
        </p:nvSpPr>
        <p:spPr>
          <a:xfrm>
            <a:off x="6347934" y="4998709"/>
            <a:ext cx="3328080" cy="112576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bin"/>
            </a:endParaRPr>
          </a:p>
        </p:txBody>
      </p:sp>
      <p:sp>
        <p:nvSpPr>
          <p:cNvPr id="21" name="Frame 20"/>
          <p:cNvSpPr/>
          <p:nvPr/>
        </p:nvSpPr>
        <p:spPr>
          <a:xfrm>
            <a:off x="1463040" y="3996451"/>
            <a:ext cx="3218249" cy="114626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67794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77FE6F-00BE-4A43-908E-D12AA26A9E72}"/>
              </a:ext>
            </a:extLst>
          </p:cNvPr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Player Attributes: Buffon Vs Leno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9E2250-141E-4A63-A3CA-4897C39EBD11}"/>
              </a:ext>
            </a:extLst>
          </p:cNvPr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2" name="Graphic 11" descr="Soccer">
              <a:extLst>
                <a:ext uri="{FF2B5EF4-FFF2-40B4-BE49-F238E27FC236}">
                  <a16:creationId xmlns:a16="http://schemas.microsoft.com/office/drawing/2014/main" id="{F31E229C-C484-43D6-8A60-D79ED58CB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</p:spPr>
        </p:pic>
        <p:pic>
          <p:nvPicPr>
            <p:cNvPr id="13" name="Graphic 12" descr="Soccer">
              <a:extLst>
                <a:ext uri="{FF2B5EF4-FFF2-40B4-BE49-F238E27FC236}">
                  <a16:creationId xmlns:a16="http://schemas.microsoft.com/office/drawing/2014/main" id="{02485406-6585-4FD6-A83F-D7B73B2D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</p:spPr>
        </p:pic>
        <p:pic>
          <p:nvPicPr>
            <p:cNvPr id="14" name="Graphic 13" descr="Soccer">
              <a:extLst>
                <a:ext uri="{FF2B5EF4-FFF2-40B4-BE49-F238E27FC236}">
                  <a16:creationId xmlns:a16="http://schemas.microsoft.com/office/drawing/2014/main" id="{2F82CC80-122A-413D-A508-F053D2AD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6427609-D169-40F3-9C66-2FC34B67A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9" y="5900101"/>
            <a:ext cx="880745" cy="880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75" y="853750"/>
            <a:ext cx="893647" cy="89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68" y="865107"/>
            <a:ext cx="919709" cy="9197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67188" y="1823187"/>
            <a:ext cx="104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Buffon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38162" y="1822870"/>
            <a:ext cx="166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 Leno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5613" y="182318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0757" y="2268309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Age:                  39					 	           25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1620" y="6192568"/>
            <a:ext cx="672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Club:      	   Juventus			    	    Bayer 04 Leverkusen</a:t>
            </a:r>
            <a:endParaRPr lang="en-US" dirty="0">
              <a:latin typeface="Calibri" charset="0"/>
            </a:endParaRPr>
          </a:p>
          <a:p>
            <a:r>
              <a:rPr lang="en-US" dirty="0"/>
              <a:t>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7395" y="3211980"/>
            <a:ext cx="204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Player Significance</a:t>
            </a:r>
            <a:br>
              <a:rPr lang="en-US" dirty="0"/>
            </a:br>
            <a:r>
              <a:rPr lang="en-US" dirty="0"/>
              <a:t>          (Probability):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06717" y="341751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0.999888198		     &lt;  	</a:t>
            </a:r>
            <a:r>
              <a:rPr lang="fi-FI" dirty="0"/>
              <a:t>         0.99998744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26476" y="4098018"/>
            <a:ext cx="64043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GK Handling:		    88		  	  &gt;	     	             84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GK Kicking:		    74		   	  =			      74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GK Positioning:		    90			  &gt;			      85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GK Reflexes:		    84			  &gt;		      	      83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5613" y="2700866"/>
            <a:ext cx="558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Wage</a:t>
            </a:r>
            <a:r>
              <a:rPr lang="pt-BR" dirty="0"/>
              <a:t>: 		 €110K						    €61K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>
          <a:xfrm>
            <a:off x="3091620" y="2192202"/>
            <a:ext cx="6036875" cy="101977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OPIM 5604 Predictive Modelling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F3D3-962B-4AB0-8FFD-5EC5CCF0C217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7567B-CF40-4744-8C6C-CCAE6AEB6FAD}"/>
              </a:ext>
            </a:extLst>
          </p:cNvPr>
          <p:cNvSpPr txBox="1"/>
          <p:nvPr/>
        </p:nvSpPr>
        <p:spPr>
          <a:xfrm>
            <a:off x="1417983" y="2464905"/>
            <a:ext cx="9899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Cabin"/>
              </a:rPr>
              <a:t>Questions!</a:t>
            </a:r>
          </a:p>
        </p:txBody>
      </p:sp>
    </p:spTree>
    <p:extLst>
      <p:ext uri="{BB962C8B-B14F-4D97-AF65-F5344CB8AC3E}">
        <p14:creationId xmlns:p14="http://schemas.microsoft.com/office/powerpoint/2010/main" val="68258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Shape 108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09" name="Shape 109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Shape 110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Shape 111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172720" y="4445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Business Problem</a:t>
            </a:r>
          </a:p>
        </p:txBody>
      </p:sp>
      <p:pic>
        <p:nvPicPr>
          <p:cNvPr id="114" name="Shape 114" descr="Image result for football goal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41003" y="765810"/>
            <a:ext cx="1294130" cy="129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385" y="995045"/>
            <a:ext cx="1294130" cy="1294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1788160" y="1254758"/>
            <a:ext cx="3577590" cy="3579323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XXX team has shown a decline in their performance and needs to improve their likelihood of winning the upcoming tournament.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general manager of XXXX has been allocated a stringent budget to recruit the players for the new team.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Based on the budget at hand, he wants to recruit the most suitable player for the different positions in the team. </a:t>
            </a:r>
          </a:p>
        </p:txBody>
      </p:sp>
      <p:sp>
        <p:nvSpPr>
          <p:cNvPr id="117" name="Shape 117"/>
          <p:cNvSpPr/>
          <p:nvPr/>
        </p:nvSpPr>
        <p:spPr>
          <a:xfrm>
            <a:off x="7080558" y="1243643"/>
            <a:ext cx="3560445" cy="3493606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club has identified the most suitable player for the different positions in a football team and has been able to make these choices within the allocated budget.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club has a dream team which has increased their likelihood of winning the upcoming tournament and generate higher revenues for the club</a:t>
            </a:r>
          </a:p>
        </p:txBody>
      </p:sp>
      <p:sp>
        <p:nvSpPr>
          <p:cNvPr id="118" name="Shape 118"/>
          <p:cNvSpPr/>
          <p:nvPr/>
        </p:nvSpPr>
        <p:spPr>
          <a:xfrm>
            <a:off x="2131679" y="847405"/>
            <a:ext cx="2824480" cy="3962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Current State</a:t>
            </a:r>
          </a:p>
        </p:txBody>
      </p:sp>
      <p:sp>
        <p:nvSpPr>
          <p:cNvPr id="119" name="Shape 119"/>
          <p:cNvSpPr/>
          <p:nvPr/>
        </p:nvSpPr>
        <p:spPr>
          <a:xfrm>
            <a:off x="7398066" y="847404"/>
            <a:ext cx="2824480" cy="3962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Future State</a:t>
            </a:r>
          </a:p>
        </p:txBody>
      </p:sp>
      <p:sp>
        <p:nvSpPr>
          <p:cNvPr id="120" name="Shape 120"/>
          <p:cNvSpPr/>
          <p:nvPr/>
        </p:nvSpPr>
        <p:spPr>
          <a:xfrm>
            <a:off x="3063795" y="5215082"/>
            <a:ext cx="6938334" cy="1160597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Identify the best player for the different team roles using the player attributes and ratings captured through historical data.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model also provides insights into the wages of these players.</a:t>
            </a:r>
          </a:p>
        </p:txBody>
      </p:sp>
      <p:sp>
        <p:nvSpPr>
          <p:cNvPr id="121" name="Shape 121"/>
          <p:cNvSpPr/>
          <p:nvPr/>
        </p:nvSpPr>
        <p:spPr>
          <a:xfrm>
            <a:off x="4954610" y="4818843"/>
            <a:ext cx="2824480" cy="39623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Proposed Solution</a:t>
            </a:r>
          </a:p>
        </p:txBody>
      </p:sp>
      <p:pic>
        <p:nvPicPr>
          <p:cNvPr id="122" name="Shape 122" descr="Rel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16224" y="2245160"/>
            <a:ext cx="1613860" cy="116143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52525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 Description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31" name="Shape 131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1280160" y="1188720"/>
            <a:ext cx="9814560" cy="4602480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1432560" y="1339214"/>
            <a:ext cx="9591040" cy="4678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Data Source:</a:t>
            </a: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 </a:t>
            </a:r>
            <a:r>
              <a:rPr lang="en-US" sz="2000" u="sng" dirty="0">
                <a:solidFill>
                  <a:schemeClr val="hlink"/>
                </a:solidFill>
                <a:latin typeface="Cabin"/>
                <a:ea typeface="Calibri"/>
                <a:cs typeface="Calibri"/>
                <a:sym typeface="Calibri"/>
                <a:hlinkClick r:id="rId5"/>
              </a:rPr>
              <a:t>https://www.kaggle.com/thec03u5/fifa-18-demo-player-dataset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Data Attributes Synopsis</a:t>
            </a: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: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Every player featuring in FIFA 18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70+ attributes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Player and Flag Images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Playing Position Data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Attributes based on actual data of the latest EA's FIFA 18 game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Attributes include on all player style statistics like Dribbling, Aggression, GK Skills etc.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Player personal data like Nationality, Photo, Club, Age, Wage, Salary etc.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solidFill>
                <a:srgbClr val="000000"/>
              </a:solidFill>
              <a:latin typeface="Cabin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Number of Data Attributes</a:t>
            </a: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-75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Number of Records</a:t>
            </a: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-17981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Number of Data files</a:t>
            </a:r>
            <a:r>
              <a:rPr lang="en-US" sz="2000" dirty="0">
                <a:solidFill>
                  <a:srgbClr val="000000"/>
                </a:solidFill>
                <a:latin typeface="Cabin"/>
                <a:ea typeface="Calibri"/>
                <a:cs typeface="Calibri"/>
                <a:sym typeface="Calibri"/>
              </a:rPr>
              <a:t>-1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bin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96643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Data Exploration-Top Players per Nationality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45" name="Shape 145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Shape 147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 t="6165" b="7154"/>
          <a:stretch/>
        </p:blipFill>
        <p:spPr>
          <a:xfrm>
            <a:off x="1314450" y="1647825"/>
            <a:ext cx="9282430" cy="436308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4810125" y="3267075"/>
            <a:ext cx="704850" cy="36195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England</a:t>
            </a:r>
          </a:p>
        </p:txBody>
      </p:sp>
      <p:cxnSp>
        <p:nvCxnSpPr>
          <p:cNvPr id="151" name="Shape 151"/>
          <p:cNvCxnSpPr/>
          <p:nvPr/>
        </p:nvCxnSpPr>
        <p:spPr>
          <a:xfrm rot="10800000" flipH="1">
            <a:off x="5153025" y="2981325"/>
            <a:ext cx="476250" cy="276225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52" name="Shape 152"/>
          <p:cNvSpPr/>
          <p:nvPr/>
        </p:nvSpPr>
        <p:spPr>
          <a:xfrm>
            <a:off x="1314451" y="952500"/>
            <a:ext cx="9282430" cy="398781"/>
          </a:xfrm>
          <a:prstGeom prst="rect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England produces the highest number of Football Players that participate in the FIFA Season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37141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Data Exploration-Average Player Value per Club</a:t>
            </a:r>
          </a:p>
        </p:txBody>
      </p:sp>
      <p:grpSp>
        <p:nvGrpSpPr>
          <p:cNvPr id="160" name="Shape 160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61" name="Shape 161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Shape 162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Shape 163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l="1917" t="6262" r="2499" b="12592"/>
          <a:stretch/>
        </p:blipFill>
        <p:spPr>
          <a:xfrm>
            <a:off x="1383665" y="1457325"/>
            <a:ext cx="9580880" cy="45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1383665" y="952500"/>
            <a:ext cx="9580880" cy="398781"/>
          </a:xfrm>
          <a:prstGeom prst="rect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Most of the players with high Market Value are part of Real Madrid CF Club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5166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Data Exploration-Player Wage for Different Team Positions</a:t>
            </a:r>
          </a:p>
        </p:txBody>
      </p:sp>
      <p:grpSp>
        <p:nvGrpSpPr>
          <p:cNvPr id="174" name="Shape 174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75" name="Shape 175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Shape 176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Shape 177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1679" y="1575733"/>
            <a:ext cx="8707901" cy="447645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0" name="Shape 180"/>
          <p:cNvSpPr/>
          <p:nvPr/>
        </p:nvSpPr>
        <p:spPr>
          <a:xfrm>
            <a:off x="2011680" y="952500"/>
            <a:ext cx="8707901" cy="398781"/>
          </a:xfrm>
          <a:prstGeom prst="rect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Right Winger and Left Winger Positions are offered the highest salaries in a football team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57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Data Exploration-Player Attribute Relationships</a:t>
            </a:r>
          </a:p>
        </p:txBody>
      </p:sp>
      <p:grpSp>
        <p:nvGrpSpPr>
          <p:cNvPr id="188" name="Shape 188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189" name="Shape 189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2326" y="1519702"/>
            <a:ext cx="4977985" cy="24238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3065" y="1468981"/>
            <a:ext cx="4700256" cy="24781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6241" y="4043745"/>
            <a:ext cx="5068139" cy="23651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6" name="Shape 196"/>
          <p:cNvSpPr/>
          <p:nvPr/>
        </p:nvSpPr>
        <p:spPr>
          <a:xfrm>
            <a:off x="1332326" y="952500"/>
            <a:ext cx="10010995" cy="398781"/>
          </a:xfrm>
          <a:prstGeom prst="rect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Players who are skilled in Long Passing are also good at short Passing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OPIM 5604 Predictive Modelling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7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20685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Data Exploration-Player Performance with Age</a:t>
            </a:r>
          </a:p>
        </p:txBody>
      </p:sp>
      <p:grpSp>
        <p:nvGrpSpPr>
          <p:cNvPr id="204" name="Shape 204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205" name="Shape 205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206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207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5">
            <a:alphaModFix/>
          </a:blip>
          <a:srcRect t="3009"/>
          <a:stretch/>
        </p:blipFill>
        <p:spPr>
          <a:xfrm>
            <a:off x="2775537" y="1480821"/>
            <a:ext cx="6789690" cy="24810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537" y="4008438"/>
            <a:ext cx="6789690" cy="23993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1" name="Shape 211"/>
          <p:cNvSpPr/>
          <p:nvPr/>
        </p:nvSpPr>
        <p:spPr>
          <a:xfrm>
            <a:off x="1776079" y="952500"/>
            <a:ext cx="9939670" cy="398781"/>
          </a:xfrm>
          <a:prstGeom prst="rect">
            <a:avLst/>
          </a:prstGeom>
          <a:noFill/>
          <a:ln w="12700" cap="flat" cmpd="sng">
            <a:solidFill>
              <a:srgbClr val="0C0C0C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Stamina and Sprint Speed starts decreasing after the age of 30 for most of the football players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OPIM 5604 Predictive Modelling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8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1393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72720" y="101600"/>
            <a:ext cx="11948160" cy="7213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B4821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Solution Framework-TBD</a:t>
            </a:r>
          </a:p>
        </p:txBody>
      </p:sp>
      <p:grpSp>
        <p:nvGrpSpPr>
          <p:cNvPr id="219" name="Shape 219"/>
          <p:cNvGrpSpPr/>
          <p:nvPr/>
        </p:nvGrpSpPr>
        <p:grpSpPr>
          <a:xfrm>
            <a:off x="814721" y="5944235"/>
            <a:ext cx="2199576" cy="927099"/>
            <a:chOff x="814721" y="5944235"/>
            <a:chExt cx="2199576" cy="927099"/>
          </a:xfrm>
        </p:grpSpPr>
        <p:pic>
          <p:nvPicPr>
            <p:cNvPr id="220" name="Shape 220" descr="Soccer"/>
            <p:cNvPicPr preferRelativeResize="0"/>
            <p:nvPr/>
          </p:nvPicPr>
          <p:blipFill rotWithShape="1">
            <a:blip r:embed="rId3">
              <a:alphaModFix/>
            </a:blip>
            <a:srcRect b="7239"/>
            <a:stretch/>
          </p:blipFill>
          <p:spPr>
            <a:xfrm>
              <a:off x="814721" y="5944235"/>
              <a:ext cx="999458" cy="927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Shape 221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079" y="6160134"/>
              <a:ext cx="711200" cy="71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 descr="Socc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36777" y="6307454"/>
              <a:ext cx="477520" cy="477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2949" y="5900101"/>
            <a:ext cx="880745" cy="880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Shape 224"/>
          <p:cNvGrpSpPr/>
          <p:nvPr/>
        </p:nvGrpSpPr>
        <p:grpSpPr>
          <a:xfrm>
            <a:off x="1068066" y="1097280"/>
            <a:ext cx="10370827" cy="792479"/>
            <a:chOff x="1266" y="0"/>
            <a:chExt cx="10370827" cy="792479"/>
          </a:xfrm>
        </p:grpSpPr>
        <p:sp>
          <p:nvSpPr>
            <p:cNvPr id="225" name="Shape 225"/>
            <p:cNvSpPr/>
            <p:nvPr/>
          </p:nvSpPr>
          <p:spPr>
            <a:xfrm>
              <a:off x="1266" y="0"/>
              <a:ext cx="2469244" cy="792479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508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1266" y="0"/>
              <a:ext cx="2271124" cy="792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8000" tIns="64000" rIns="32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Data      Cleaning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1976661" y="0"/>
              <a:ext cx="2469244" cy="79247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508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28" name="Shape 228"/>
            <p:cNvSpPr txBox="1"/>
            <p:nvPr/>
          </p:nvSpPr>
          <p:spPr>
            <a:xfrm>
              <a:off x="2372901" y="0"/>
              <a:ext cx="1676765" cy="792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6000" tIns="64000" rIns="32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Data Exploration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3952057" y="0"/>
              <a:ext cx="2469244" cy="79247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508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48297" y="0"/>
              <a:ext cx="1676765" cy="792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6000" tIns="64000" rIns="32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Variable Selection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5927453" y="0"/>
              <a:ext cx="2469244" cy="79247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508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6323693" y="0"/>
              <a:ext cx="1676765" cy="792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6000" tIns="64000" rIns="32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Model Testing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7902849" y="0"/>
              <a:ext cx="2469244" cy="792479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508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bin"/>
              </a:endParaRPr>
            </a:p>
          </p:txBody>
        </p:sp>
        <p:sp>
          <p:nvSpPr>
            <p:cNvPr id="234" name="Shape 234"/>
            <p:cNvSpPr txBox="1"/>
            <p:nvPr/>
          </p:nvSpPr>
          <p:spPr>
            <a:xfrm>
              <a:off x="8299089" y="0"/>
              <a:ext cx="1676765" cy="792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6000" tIns="64000" rIns="32000" bIns="6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bin"/>
                  <a:ea typeface="Cabin"/>
                  <a:cs typeface="Cabin"/>
                  <a:sym typeface="Cabin"/>
                </a:rPr>
                <a:t>Analysis of Results</a:t>
              </a:r>
            </a:p>
          </p:txBody>
        </p:sp>
      </p:grpSp>
      <p:sp>
        <p:nvSpPr>
          <p:cNvPr id="235" name="Shape 235"/>
          <p:cNvSpPr/>
          <p:nvPr/>
        </p:nvSpPr>
        <p:spPr>
          <a:xfrm>
            <a:off x="1178560" y="1971040"/>
            <a:ext cx="1910080" cy="3269614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230880" y="1980247"/>
            <a:ext cx="1910080" cy="3269614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298440" y="1980247"/>
            <a:ext cx="1910080" cy="3269614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7353919" y="1971040"/>
            <a:ext cx="1910080" cy="3269614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9406239" y="1971040"/>
            <a:ext cx="1910080" cy="3269614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200">
                <a:solidFill>
                  <a:srgbClr val="595959"/>
                </a:solidFill>
                <a:sym typeface="Cabin"/>
              </a:rPr>
              <a:t>OPIM 5604 Predictive Modelling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9</a:t>
            </a:fld>
            <a:endParaRPr lang="en-US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33618344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1162</TotalTime>
  <Words>725</Words>
  <Application>Microsoft Office PowerPoint</Application>
  <PresentationFormat>Widescreen</PresentationFormat>
  <Paragraphs>198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Cabin</vt:lpstr>
      <vt:lpstr>Calibri</vt:lpstr>
      <vt:lpstr>Gill Sans MT</vt:lpstr>
      <vt:lpstr>Impact</vt:lpstr>
      <vt:lpstr>Noto Sans Symbols</vt:lpstr>
      <vt:lpstr>PT Sans Narrow</vt:lpstr>
      <vt:lpstr>Wingdings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kriti</dc:creator>
  <cp:lastModifiedBy>Kritika Sinha</cp:lastModifiedBy>
  <cp:revision>90</cp:revision>
  <dcterms:created xsi:type="dcterms:W3CDTF">2017-11-26T02:33:37Z</dcterms:created>
  <dcterms:modified xsi:type="dcterms:W3CDTF">2018-06-14T15:18:08Z</dcterms:modified>
</cp:coreProperties>
</file>